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  <p:sldMasterId id="2147483978" r:id="rId9"/>
    <p:sldMasterId id="2147483980" r:id="rId10"/>
    <p:sldMasterId id="2147483982" r:id="rId11"/>
  </p:sldMasterIdLst>
  <p:notesMasterIdLst>
    <p:notesMasterId r:id="rId19"/>
  </p:notesMasterIdLst>
  <p:handoutMasterIdLst>
    <p:handoutMasterId r:id="rId20"/>
  </p:handoutMasterIdLst>
  <p:sldIdLst>
    <p:sldId id="256" r:id="rId12"/>
    <p:sldId id="290" r:id="rId13"/>
    <p:sldId id="294" r:id="rId14"/>
    <p:sldId id="293" r:id="rId15"/>
    <p:sldId id="292" r:id="rId16"/>
    <p:sldId id="296" r:id="rId17"/>
    <p:sldId id="297" r:id="rId18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BB4E18-F3F2-27A0-24C8-451ED8F99A6A}" name="Tomas Navarro Reverte" initials="TR" userId="S::tomas.navarro@esa.int::5a1bbda2-38de-4330-ad2a-5e4ab5f62e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53249"/>
    <a:srgbClr val="6DCFF6"/>
    <a:srgbClr val="8197A6"/>
    <a:srgbClr val="F1666A"/>
    <a:srgbClr val="003249"/>
    <a:srgbClr val="335E6F"/>
    <a:srgbClr val="00619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29" y="101"/>
      </p:cViewPr>
      <p:guideLst>
        <p:guide orient="horz" pos="216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9/16/2023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" y="6454954"/>
            <a:ext cx="9956800" cy="405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 err="1"/>
              <a:t>fth</a:t>
            </a:r>
            <a:r>
              <a:rPr lang="en-GB" noProof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" y="645225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</a:t>
            </a:r>
            <a:r>
              <a:rPr lang="en-GB" noProof="0"/>
              <a:t>Master</a:t>
            </a:r>
            <a:r>
              <a:rPr lang="en-US" noProof="0"/>
              <a:t> text styles</a:t>
            </a:r>
          </a:p>
          <a:p>
            <a:pPr lvl="1"/>
            <a:r>
              <a:rPr lang="en-GB" noProof="0"/>
              <a:t>Second</a:t>
            </a:r>
            <a:r>
              <a:rPr lang="en-US" noProof="0"/>
              <a:t> level</a:t>
            </a:r>
          </a:p>
          <a:p>
            <a:pPr lvl="2"/>
            <a:r>
              <a:rPr lang="en-US" noProof="0"/>
              <a:t>Third </a:t>
            </a:r>
            <a:r>
              <a:rPr lang="en-GB" noProof="0"/>
              <a:t>level</a:t>
            </a:r>
          </a:p>
          <a:p>
            <a:pPr lvl="3"/>
            <a:r>
              <a:rPr lang="en-GB" noProof="0"/>
              <a:t>Fourth</a:t>
            </a:r>
            <a:r>
              <a:rPr lang="en-US" noProof="0"/>
              <a:t> level</a:t>
            </a:r>
          </a:p>
          <a:p>
            <a:pPr lvl="4"/>
            <a:r>
              <a:rPr lang="en-GB" noProof="0"/>
              <a:t>Fifth</a:t>
            </a:r>
            <a:r>
              <a:rPr lang="en-US" noProof="0"/>
              <a:t> level</a:t>
            </a:r>
            <a:endParaRPr lang="en-GB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3" y="644908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" y="6449973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emf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2225"/>
            <a:ext cx="9956800" cy="40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79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60601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8" y="646292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25338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25338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10302397" y="6391277"/>
            <a:ext cx="1922944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3513" y="1673226"/>
            <a:ext cx="10569823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36250" y="379077"/>
            <a:ext cx="81629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842615" y="6197601"/>
            <a:ext cx="9328187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GB" sz="960" noProof="1">
                <a:solidFill>
                  <a:schemeClr val="bg2"/>
                </a:solidFill>
              </a:rPr>
              <a:t>TIA-TFA | 17/03/2016 | Slide  </a:t>
            </a:r>
            <a:fld id="{4298717C-C68B-4E7A-AC30-83BD38DAE040}" type="slidenum">
              <a:rPr lang="en-GB" sz="960" noProof="1" smtClean="0">
                <a:solidFill>
                  <a:schemeClr val="bg2"/>
                </a:solidFill>
              </a:rPr>
              <a:t>‹#›</a:t>
            </a:fld>
            <a:endParaRPr lang="en-GB" sz="96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844737" y="6429376"/>
            <a:ext cx="6706956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" noProof="0"/>
              <a:t>ESA UNCLASSIFIED - For Internal Use - Draft - Work In Progress</a:t>
            </a:r>
            <a:endParaRPr lang="en-GB" sz="960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25338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25338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10302397" y="6391277"/>
            <a:ext cx="1922944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3513" y="1673226"/>
            <a:ext cx="10569823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36250" y="379077"/>
            <a:ext cx="81629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842615" y="6197601"/>
            <a:ext cx="9328187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GB" sz="960" noProof="1">
                <a:solidFill>
                  <a:schemeClr val="bg2"/>
                </a:solidFill>
              </a:rPr>
              <a:t>Andrew Murrell | 07/03/2018 | Slide  </a:t>
            </a:r>
            <a:fld id="{C159D0F0-EDE4-481D-A813-E7AD158C47D6}" type="slidenum">
              <a:rPr lang="en-GB" sz="960" noProof="1" smtClean="0">
                <a:solidFill>
                  <a:schemeClr val="bg2"/>
                </a:solidFill>
              </a:rPr>
              <a:t>‹#›</a:t>
            </a:fld>
            <a:endParaRPr lang="en-GB" sz="96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844737" y="6429376"/>
            <a:ext cx="6706956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" noProof="0"/>
              <a:t>ESA UNCLASSIFIED - For Internal Use - Draft</a:t>
            </a:r>
            <a:endParaRPr lang="en-GB" sz="960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endParaRPr/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254502" y="1998803"/>
            <a:ext cx="11913401" cy="199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defTabSz="882030">
              <a:defRPr/>
            </a:pP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Definition of a future amateur satellite GEO payload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82030">
              <a:defRPr/>
            </a:pP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882030">
              <a:defRPr/>
            </a:pP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681" y="5669199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Satellite Communications Group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2023</a:t>
            </a: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Frank.Zeppenfeldt@esa.int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F2AE-D773-FABC-ED6D-EF812C71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13433-0DAA-9F63-CB11-4B9B1304B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55" y="1035468"/>
            <a:ext cx="11813090" cy="5381097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GB" sz="1600" dirty="0">
                <a:solidFill>
                  <a:schemeClr val="tx1"/>
                </a:solidFill>
                <a:latin typeface="+mn-lt"/>
              </a:rPr>
              <a:t>Amateur community always at foreground of innovation:</a:t>
            </a:r>
          </a:p>
          <a:p>
            <a:endParaRPr lang="en-GB" sz="1600" dirty="0">
              <a:solidFill>
                <a:schemeClr val="tx1"/>
              </a:solidFill>
              <a:latin typeface="+mn-lt"/>
            </a:endParaRP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Qualifying the first CMOS chips in space.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Performing the first Doppler shift analysis to locate ground-based beacons leading to the COSPAS-SARSAT Search &amp; Rescue system.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Validating the first inter-satellite communication link.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Demonstrating the first GPS receiver in High Elliptical Orbit (HEO).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Development of packet radio protocols which are still used in many commercial systems.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The use of CubeSats.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The design of the first DVB-S2 Ka-Band transmitter for small satellites.</a:t>
            </a:r>
          </a:p>
          <a:p>
            <a:pPr marL="1643521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Operation of the world’s largest distributed ground segment, as a precursor to Ground station-as-a-service offers which are now commercial offered.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latin typeface="+mn-lt"/>
            </a:endParaRPr>
          </a:p>
          <a:p>
            <a:r>
              <a:rPr lang="en-GB" sz="1600" dirty="0">
                <a:solidFill>
                  <a:schemeClr val="tx1"/>
                </a:solidFill>
                <a:latin typeface="+mn-lt"/>
              </a:rPr>
              <a:t>QO-100 leading to additional innovation, but with specific GEO-focus (DVB-S2, higher bands, IoT, ranging,…)</a:t>
            </a:r>
          </a:p>
          <a:p>
            <a:endParaRPr lang="en-GB" sz="1600" dirty="0">
              <a:solidFill>
                <a:schemeClr val="tx1"/>
              </a:solidFill>
              <a:latin typeface="+mn-lt"/>
            </a:endParaRPr>
          </a:p>
          <a:p>
            <a:r>
              <a:rPr lang="en-GB" sz="1600" dirty="0">
                <a:solidFill>
                  <a:schemeClr val="tx1"/>
                </a:solidFill>
                <a:highlight>
                  <a:srgbClr val="FF00FF"/>
                </a:highlight>
                <a:latin typeface="+mn-lt"/>
              </a:rPr>
              <a:t>Some of us want to see a follow up of QO-100: w</a:t>
            </a:r>
            <a:r>
              <a:rPr lang="en-GB" sz="1600" dirty="0">
                <a:solidFill>
                  <a:schemeClr val="tx1"/>
                </a:solidFill>
                <a:highlight>
                  <a:srgbClr val="FF00FF"/>
                </a:highlight>
              </a:rPr>
              <a:t>e would like to support the definition of a future GEO amateur payload.</a:t>
            </a:r>
          </a:p>
          <a:p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852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F2AE-D773-FABC-ED6D-EF812C71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E628BE-1CF4-3DEF-F187-B9FF3F19D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32" y="696281"/>
            <a:ext cx="1232881" cy="205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4FE9AAD-7C0D-9E38-3997-F8467D79C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51" y="1079742"/>
            <a:ext cx="2191218" cy="13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C05432-E775-EABC-2EFA-F23773E95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234" y="2911314"/>
            <a:ext cx="5154602" cy="277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DB8EB1-43A2-3D60-A3FB-6DD05CF00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590" y="3195903"/>
            <a:ext cx="5250320" cy="30884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B5A6C8C0-E386-764A-E251-752DD28B7190}"/>
              </a:ext>
            </a:extLst>
          </p:cNvPr>
          <p:cNvCxnSpPr>
            <a:cxnSpLocks/>
            <a:endCxn id="1028" idx="1"/>
          </p:cNvCxnSpPr>
          <p:nvPr/>
        </p:nvCxnSpPr>
        <p:spPr>
          <a:xfrm>
            <a:off x="1099643" y="1391111"/>
            <a:ext cx="2821808" cy="37659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58E1F4-BA53-AE8F-645F-6DBFD240DC13}"/>
              </a:ext>
            </a:extLst>
          </p:cNvPr>
          <p:cNvSpPr txBox="1"/>
          <p:nvPr/>
        </p:nvSpPr>
        <p:spPr>
          <a:xfrm>
            <a:off x="1126160" y="1880221"/>
            <a:ext cx="2748215" cy="95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+mn-lt"/>
              </a:rPr>
              <a:t>Letter to ESA Director: “Could ESA support in defining a future amateur satellite GEO payload?”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2EF23-18F8-856A-CA06-6656094A70BC}"/>
              </a:ext>
            </a:extLst>
          </p:cNvPr>
          <p:cNvSpPr txBox="1"/>
          <p:nvPr/>
        </p:nvSpPr>
        <p:spPr>
          <a:xfrm>
            <a:off x="7478139" y="1251414"/>
            <a:ext cx="2846661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“Can we have some budget to support this request? We find it is a good thing.”</a:t>
            </a:r>
            <a:endParaRPr lang="en-GB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D6387C6-C258-0C10-98F5-5146FBDE4B40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789884" y="1793352"/>
            <a:ext cx="3629651" cy="1117962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3F35BD3-96D4-FA93-4200-F43C6135B595}"/>
              </a:ext>
            </a:extLst>
          </p:cNvPr>
          <p:cNvSpPr txBox="1"/>
          <p:nvPr/>
        </p:nvSpPr>
        <p:spPr>
          <a:xfrm>
            <a:off x="5627304" y="3917913"/>
            <a:ext cx="3031907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“OK do it, but please with some focus then on European/Canadian amateurs”</a:t>
            </a:r>
            <a:endParaRPr lang="en-GB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D2FE6C8C-F792-AE16-FA09-271A11BF9CFD}"/>
              </a:ext>
            </a:extLst>
          </p:cNvPr>
          <p:cNvCxnSpPr>
            <a:cxnSpLocks/>
            <a:stCxn id="7" idx="2"/>
            <a:endCxn id="1028" idx="2"/>
          </p:cNvCxnSpPr>
          <p:nvPr/>
        </p:nvCxnSpPr>
        <p:spPr>
          <a:xfrm rot="5400000" flipH="1">
            <a:off x="6739369" y="733364"/>
            <a:ext cx="1049072" cy="4493690"/>
          </a:xfrm>
          <a:prstGeom prst="curvedConnector3">
            <a:avLst>
              <a:gd name="adj1" fmla="val -21791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07DDAAAB-1430-7C9C-3E6F-BF2C0EFA5086}"/>
              </a:ext>
            </a:extLst>
          </p:cNvPr>
          <p:cNvCxnSpPr>
            <a:cxnSpLocks/>
          </p:cNvCxnSpPr>
          <p:nvPr/>
        </p:nvCxnSpPr>
        <p:spPr>
          <a:xfrm rot="10800000">
            <a:off x="1019239" y="1251412"/>
            <a:ext cx="2951874" cy="36933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1DC827E4-07CB-584B-496C-0502DFC49313}"/>
              </a:ext>
            </a:extLst>
          </p:cNvPr>
          <p:cNvCxnSpPr>
            <a:cxnSpLocks/>
          </p:cNvCxnSpPr>
          <p:nvPr/>
        </p:nvCxnSpPr>
        <p:spPr>
          <a:xfrm rot="5400000">
            <a:off x="2593077" y="2624341"/>
            <a:ext cx="2216024" cy="204190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0624D4C-D4BF-7550-1B1D-1F2525A7D0C0}"/>
              </a:ext>
            </a:extLst>
          </p:cNvPr>
          <p:cNvSpPr/>
          <p:nvPr/>
        </p:nvSpPr>
        <p:spPr>
          <a:xfrm>
            <a:off x="1368959" y="4834910"/>
            <a:ext cx="2678838" cy="1203283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Amateur community</a:t>
            </a:r>
          </a:p>
        </p:txBody>
      </p:sp>
    </p:spTree>
    <p:extLst>
      <p:ext uri="{BB962C8B-B14F-4D97-AF65-F5344CB8AC3E}">
        <p14:creationId xmlns:p14="http://schemas.microsoft.com/office/powerpoint/2010/main" val="98479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F2AE-D773-FABC-ED6D-EF812C71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print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13433-0DAA-9F63-CB11-4B9B1304B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03" y="1023644"/>
            <a:ext cx="11813090" cy="5381097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“The coverage of the payload should be such that 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in particular European and Canadian radio amateurs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will benefit, not precluding any 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international collaboration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with other radio amateurs.”</a:t>
            </a:r>
          </a:p>
          <a:p>
            <a:endParaRPr lang="en-GB" sz="2000" dirty="0">
              <a:solidFill>
                <a:schemeClr val="tx1"/>
              </a:solidFill>
              <a:latin typeface="+mn-lt"/>
            </a:endParaRPr>
          </a:p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“ESA proposes that this activity will be implemented by a combination of internal, industrial, 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and amateur efforts.”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endParaRPr lang="en-GB" sz="2000" dirty="0">
              <a:solidFill>
                <a:schemeClr val="tx1"/>
              </a:solidFill>
              <a:latin typeface="+mn-lt"/>
            </a:endParaRPr>
          </a:p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“The activity shall: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consolidate requirements from the 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amateur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community and 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commercial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satellite industry,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trade-off several payload options,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address the future user segment,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develop scenarios on how to finance, procure and operate such a payload,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and investigate hosting opportunities on geostationary platforms.”</a:t>
            </a:r>
          </a:p>
        </p:txBody>
      </p:sp>
    </p:spTree>
    <p:extLst>
      <p:ext uri="{BB962C8B-B14F-4D97-AF65-F5344CB8AC3E}">
        <p14:creationId xmlns:p14="http://schemas.microsoft.com/office/powerpoint/2010/main" val="324886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F2AE-D773-FABC-ED6D-EF812C71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– proposed – </a:t>
            </a:r>
            <a:r>
              <a:rPr lang="en-GB" dirty="0">
                <a:highlight>
                  <a:srgbClr val="FF00FF"/>
                </a:highlight>
              </a:rPr>
              <a:t>all input very welcome !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FEDA6E-A5E0-DEE9-C417-81CB4C437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766" y="3119988"/>
            <a:ext cx="5274341" cy="3296578"/>
          </a:xfrm>
          <a:solidFill>
            <a:schemeClr val="bg2"/>
          </a:solidFill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Initial ideas on payload options  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</a:rPr>
              <a:t>Frequency bands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</a:rPr>
              <a:t>Analog, digital or complete on-board SDR/Linux/GPU-box with Docker containers in space?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</a:rPr>
              <a:t>Possible applications – more messaging, IoT, M17, DVB-S2 or 5G-alike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</a:rPr>
              <a:t>Allowing inter-satellite links to later LEO’s? Moon communications relation? Link with QO-100?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</a:rPr>
              <a:t>Geographical coverage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</a:rPr>
              <a:t>Which degree of centralisation ?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</a:rPr>
              <a:t>Cost and attractiveness of future user terminals?</a:t>
            </a:r>
          </a:p>
          <a:p>
            <a:pPr marL="285750" indent="-285750">
              <a:buFontTx/>
              <a:buChar char="-"/>
            </a:pPr>
            <a:r>
              <a:rPr lang="en-GB" sz="1200" dirty="0" err="1">
                <a:solidFill>
                  <a:schemeClr val="tx1"/>
                </a:solidFill>
              </a:rPr>
              <a:t>Educaional</a:t>
            </a:r>
            <a:r>
              <a:rPr lang="en-GB" sz="1200" dirty="0">
                <a:solidFill>
                  <a:schemeClr val="tx1"/>
                </a:solidFill>
              </a:rPr>
              <a:t> attractiveness?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129D5D0-F1DE-8733-35F5-E70CF1936187}"/>
              </a:ext>
            </a:extLst>
          </p:cNvPr>
          <p:cNvSpPr txBox="1">
            <a:spLocks/>
          </p:cNvSpPr>
          <p:nvPr/>
        </p:nvSpPr>
        <p:spPr bwMode="auto">
          <a:xfrm>
            <a:off x="162443" y="1004714"/>
            <a:ext cx="5274340" cy="166393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chemeClr val="tx1"/>
                </a:solidFill>
              </a:rPr>
              <a:t>Amateur community input    </a:t>
            </a:r>
          </a:p>
          <a:p>
            <a:pPr marL="285750" indent="-285750">
              <a:buFontTx/>
              <a:buChar char="-"/>
            </a:pPr>
            <a:r>
              <a:rPr lang="en-GB" sz="1200" kern="0" dirty="0">
                <a:solidFill>
                  <a:schemeClr val="tx1"/>
                </a:solidFill>
              </a:rPr>
              <a:t>Lessons learnt from QO-100</a:t>
            </a:r>
          </a:p>
          <a:p>
            <a:pPr marL="285750" indent="-285750">
              <a:buFontTx/>
              <a:buChar char="-"/>
            </a:pPr>
            <a:r>
              <a:rPr lang="en-GB" sz="1200" kern="0" dirty="0">
                <a:solidFill>
                  <a:schemeClr val="tx1"/>
                </a:solidFill>
              </a:rPr>
              <a:t>Input on what ESA should </a:t>
            </a:r>
            <a:r>
              <a:rPr lang="en-GB" sz="1200" u="sng" kern="0" dirty="0">
                <a:solidFill>
                  <a:schemeClr val="tx1"/>
                </a:solidFill>
              </a:rPr>
              <a:t>NOT</a:t>
            </a:r>
            <a:r>
              <a:rPr lang="en-GB" sz="1200" kern="0" dirty="0">
                <a:solidFill>
                  <a:schemeClr val="tx1"/>
                </a:solidFill>
              </a:rPr>
              <a:t> do</a:t>
            </a:r>
          </a:p>
          <a:p>
            <a:pPr marL="285750" indent="-285750">
              <a:buFontTx/>
              <a:buChar char="-"/>
            </a:pPr>
            <a:r>
              <a:rPr lang="en-GB" sz="1200" kern="0" dirty="0">
                <a:solidFill>
                  <a:schemeClr val="tx1"/>
                </a:solidFill>
              </a:rPr>
              <a:t>Amateur requirements and interests</a:t>
            </a:r>
          </a:p>
          <a:p>
            <a:pPr marL="285750" indent="-285750">
              <a:buFontTx/>
              <a:buChar char="-"/>
            </a:pPr>
            <a:r>
              <a:rPr lang="en-GB" sz="1200" kern="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Tx/>
              <a:buChar char="-"/>
            </a:pPr>
            <a:endParaRPr lang="en-GB" sz="1400" kern="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kern="0" dirty="0">
              <a:solidFill>
                <a:schemeClr val="tx1"/>
              </a:solidFill>
            </a:endParaRPr>
          </a:p>
          <a:p>
            <a:endParaRPr lang="en-GB" kern="0" dirty="0"/>
          </a:p>
          <a:p>
            <a:endParaRPr lang="en-GB" kern="0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1E89CB8-0DFB-6E53-3373-6C83E9E697D3}"/>
              </a:ext>
            </a:extLst>
          </p:cNvPr>
          <p:cNvSpPr txBox="1">
            <a:spLocks/>
          </p:cNvSpPr>
          <p:nvPr/>
        </p:nvSpPr>
        <p:spPr bwMode="auto">
          <a:xfrm>
            <a:off x="6698073" y="1030054"/>
            <a:ext cx="4537531" cy="112263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chemeClr val="tx1"/>
                </a:solidFill>
              </a:rPr>
              <a:t>Discussion on payload options/selection</a:t>
            </a:r>
          </a:p>
          <a:p>
            <a:pPr marL="285750" indent="-285750">
              <a:buFontTx/>
              <a:buChar char="-"/>
            </a:pPr>
            <a:r>
              <a:rPr lang="en-GB" sz="1200" kern="0" dirty="0">
                <a:solidFill>
                  <a:schemeClr val="tx1"/>
                </a:solidFill>
              </a:rPr>
              <a:t>amateur community (</a:t>
            </a:r>
            <a:r>
              <a:rPr lang="en-GB" sz="1200" kern="0" dirty="0" err="1">
                <a:solidFill>
                  <a:schemeClr val="tx1"/>
                </a:solidFill>
              </a:rPr>
              <a:t>ies</a:t>
            </a:r>
            <a:r>
              <a:rPr lang="en-GB" sz="1200" kern="0" dirty="0">
                <a:solidFill>
                  <a:schemeClr val="tx1"/>
                </a:solidFill>
              </a:rPr>
              <a:t>) </a:t>
            </a:r>
          </a:p>
          <a:p>
            <a:pPr marL="285750" indent="-285750">
              <a:buFontTx/>
              <a:buChar char="-"/>
            </a:pPr>
            <a:r>
              <a:rPr lang="en-GB" sz="1200" kern="0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Tx/>
              <a:buChar char="-"/>
            </a:pPr>
            <a:endParaRPr lang="en-GB" kern="0" dirty="0">
              <a:solidFill>
                <a:schemeClr val="tx1"/>
              </a:solidFill>
            </a:endParaRPr>
          </a:p>
          <a:p>
            <a:endParaRPr lang="en-GB" kern="0" dirty="0"/>
          </a:p>
          <a:p>
            <a:endParaRPr lang="en-GB" kern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F46773-E63C-CA7F-79BE-3F7A0EEFCC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6509" y="1591372"/>
            <a:ext cx="451587" cy="363369"/>
          </a:xfrm>
          <a:prstGeom prst="rect">
            <a:avLst/>
          </a:prstGeom>
        </p:spPr>
      </p:pic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46C995E9-8128-B8F9-EDD3-1525E086EB4C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rot="16200000" flipH="1">
            <a:off x="2995106" y="2473157"/>
            <a:ext cx="451338" cy="84232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5096E99F-8F61-B02F-5264-7AB9D0EC2B1F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6279107" y="1591372"/>
            <a:ext cx="418966" cy="317690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343F72B1-037E-8B67-E787-0D23DB6DEC79}"/>
              </a:ext>
            </a:extLst>
          </p:cNvPr>
          <p:cNvSpPr txBox="1">
            <a:spLocks/>
          </p:cNvSpPr>
          <p:nvPr/>
        </p:nvSpPr>
        <p:spPr bwMode="auto">
          <a:xfrm>
            <a:off x="6833710" y="3354830"/>
            <a:ext cx="2127875" cy="71530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chemeClr val="tx1"/>
                </a:solidFill>
              </a:rPr>
              <a:t>Discussion with satellite operators</a:t>
            </a:r>
          </a:p>
          <a:p>
            <a:endParaRPr lang="en-GB" kern="0" dirty="0"/>
          </a:p>
          <a:p>
            <a:endParaRPr lang="en-GB" kern="0" dirty="0"/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C75DF030-9F11-63CB-0966-708D0FB96681}"/>
              </a:ext>
            </a:extLst>
          </p:cNvPr>
          <p:cNvCxnSpPr>
            <a:cxnSpLocks/>
            <a:stCxn id="7" idx="3"/>
            <a:endCxn id="21" idx="1"/>
          </p:cNvCxnSpPr>
          <p:nvPr/>
        </p:nvCxnSpPr>
        <p:spPr>
          <a:xfrm flipV="1">
            <a:off x="6279107" y="3712483"/>
            <a:ext cx="554603" cy="105579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BB55E04C-4E46-A6D1-D0BA-7AF11533B1AC}"/>
              </a:ext>
            </a:extLst>
          </p:cNvPr>
          <p:cNvCxnSpPr>
            <a:cxnSpLocks/>
            <a:stCxn id="10" idx="2"/>
            <a:endCxn id="29" idx="0"/>
          </p:cNvCxnSpPr>
          <p:nvPr/>
        </p:nvCxnSpPr>
        <p:spPr>
          <a:xfrm rot="16200000" flipH="1">
            <a:off x="9433372" y="1686157"/>
            <a:ext cx="769927" cy="170299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BE7AC1A4-B480-D17A-116B-5E3C581CDAEE}"/>
              </a:ext>
            </a:extLst>
          </p:cNvPr>
          <p:cNvSpPr txBox="1">
            <a:spLocks/>
          </p:cNvSpPr>
          <p:nvPr/>
        </p:nvSpPr>
        <p:spPr bwMode="auto">
          <a:xfrm>
            <a:off x="9896567" y="2922617"/>
            <a:ext cx="1546528" cy="76506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chemeClr val="tx1"/>
                </a:solidFill>
              </a:rPr>
              <a:t>Design and Prototyping?</a:t>
            </a:r>
          </a:p>
          <a:p>
            <a:endParaRPr lang="en-GB" kern="0" dirty="0">
              <a:solidFill>
                <a:schemeClr val="tx1"/>
              </a:solidFill>
            </a:endParaRPr>
          </a:p>
          <a:p>
            <a:endParaRPr lang="en-GB" kern="0" dirty="0"/>
          </a:p>
          <a:p>
            <a:endParaRPr lang="en-GB" kern="0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D9099DF-3766-C52B-DD13-E4D9E7EEDE1C}"/>
              </a:ext>
            </a:extLst>
          </p:cNvPr>
          <p:cNvSpPr/>
          <p:nvPr/>
        </p:nvSpPr>
        <p:spPr>
          <a:xfrm>
            <a:off x="4697984" y="3011424"/>
            <a:ext cx="1248248" cy="32512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bg1"/>
                </a:solidFill>
              </a:rPr>
              <a:t>ESA+amateurs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24E3EC3-F507-C875-88DD-76EE3FFA06EA}"/>
              </a:ext>
            </a:extLst>
          </p:cNvPr>
          <p:cNvSpPr/>
          <p:nvPr/>
        </p:nvSpPr>
        <p:spPr>
          <a:xfrm>
            <a:off x="4405376" y="956198"/>
            <a:ext cx="894080" cy="32512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bg1"/>
                </a:solidFill>
              </a:rPr>
              <a:t>amateurs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93C578D-F56A-ADB7-50F4-065D4904BE2F}"/>
              </a:ext>
            </a:extLst>
          </p:cNvPr>
          <p:cNvSpPr/>
          <p:nvPr/>
        </p:nvSpPr>
        <p:spPr>
          <a:xfrm>
            <a:off x="10147808" y="1674122"/>
            <a:ext cx="894080" cy="32512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bg1"/>
                </a:solidFill>
              </a:rPr>
              <a:t>amateurs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97CEE03-D372-80DE-8808-D0FCEA4F7DE3}"/>
              </a:ext>
            </a:extLst>
          </p:cNvPr>
          <p:cNvSpPr/>
          <p:nvPr/>
        </p:nvSpPr>
        <p:spPr>
          <a:xfrm>
            <a:off x="8382439" y="3148451"/>
            <a:ext cx="584399" cy="32512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bg1"/>
                </a:solidFill>
              </a:rPr>
              <a:t>ESA</a:t>
            </a:r>
          </a:p>
        </p:txBody>
      </p:sp>
      <p:sp>
        <p:nvSpPr>
          <p:cNvPr id="44" name="Content Placeholder 6">
            <a:extLst>
              <a:ext uri="{FF2B5EF4-FFF2-40B4-BE49-F238E27FC236}">
                <a16:creationId xmlns:a16="http://schemas.microsoft.com/office/drawing/2014/main" id="{BC0A9FF6-9548-F03D-6622-B525B4603C8A}"/>
              </a:ext>
            </a:extLst>
          </p:cNvPr>
          <p:cNvSpPr txBox="1">
            <a:spLocks/>
          </p:cNvSpPr>
          <p:nvPr/>
        </p:nvSpPr>
        <p:spPr bwMode="auto">
          <a:xfrm>
            <a:off x="8674638" y="4863950"/>
            <a:ext cx="2200171" cy="81665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kern="0" dirty="0">
                <a:solidFill>
                  <a:schemeClr val="tx1"/>
                </a:solidFill>
              </a:rPr>
              <a:t>Plan for [two] payload options</a:t>
            </a:r>
          </a:p>
          <a:p>
            <a:endParaRPr lang="en-GB" kern="0" dirty="0">
              <a:solidFill>
                <a:schemeClr val="tx1"/>
              </a:solidFill>
            </a:endParaRPr>
          </a:p>
          <a:p>
            <a:endParaRPr lang="en-GB" kern="0" dirty="0"/>
          </a:p>
          <a:p>
            <a:endParaRPr lang="en-GB" kern="0" dirty="0"/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43486E75-D78E-9C80-2767-C63768A8A198}"/>
              </a:ext>
            </a:extLst>
          </p:cNvPr>
          <p:cNvCxnSpPr>
            <a:cxnSpLocks/>
            <a:stCxn id="21" idx="2"/>
            <a:endCxn id="44" idx="0"/>
          </p:cNvCxnSpPr>
          <p:nvPr/>
        </p:nvCxnSpPr>
        <p:spPr>
          <a:xfrm rot="16200000" flipH="1">
            <a:off x="8439279" y="3528505"/>
            <a:ext cx="793814" cy="187707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FAF303CF-051D-2C16-00B1-D4B3B817381F}"/>
              </a:ext>
            </a:extLst>
          </p:cNvPr>
          <p:cNvCxnSpPr>
            <a:cxnSpLocks/>
            <a:stCxn id="29" idx="2"/>
            <a:endCxn id="44" idx="0"/>
          </p:cNvCxnSpPr>
          <p:nvPr/>
        </p:nvCxnSpPr>
        <p:spPr>
          <a:xfrm rot="5400000">
            <a:off x="9634142" y="3828260"/>
            <a:ext cx="1176273" cy="89510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36D0D0A-2DE8-FF09-D51F-A28307B16C3F}"/>
              </a:ext>
            </a:extLst>
          </p:cNvPr>
          <p:cNvSpPr/>
          <p:nvPr/>
        </p:nvSpPr>
        <p:spPr>
          <a:xfrm>
            <a:off x="10295702" y="4719312"/>
            <a:ext cx="1248248" cy="32512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bg1"/>
                </a:solidFill>
              </a:rPr>
              <a:t>ESA+amateurs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65970E6-C057-5E75-4F8E-DF3A889BD1CE}"/>
              </a:ext>
            </a:extLst>
          </p:cNvPr>
          <p:cNvSpPr/>
          <p:nvPr/>
        </p:nvSpPr>
        <p:spPr>
          <a:xfrm>
            <a:off x="10791674" y="2676024"/>
            <a:ext cx="1248248" cy="32512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bg1"/>
                </a:solidFill>
              </a:rPr>
              <a:t>ESA+amateurs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7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F2AE-D773-FABC-ED6D-EF812C71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ESA working with amateurs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13433-0DAA-9F63-CB11-4B9B1304B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03" y="1023644"/>
            <a:ext cx="11813090" cy="5381097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We are happy to pay – but the amateur community might not like it</a:t>
            </a:r>
          </a:p>
          <a:p>
            <a:endParaRPr lang="en-GB" sz="2000" dirty="0">
              <a:solidFill>
                <a:schemeClr val="tx1"/>
              </a:solidFill>
              <a:latin typeface="+mn-lt"/>
            </a:endParaRPr>
          </a:p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How to “request”  work from the amateur community?</a:t>
            </a:r>
          </a:p>
          <a:p>
            <a:endParaRPr lang="en-GB" sz="2000" dirty="0">
              <a:solidFill>
                <a:schemeClr val="tx1"/>
              </a:solidFill>
              <a:latin typeface="+mn-lt"/>
            </a:endParaRPr>
          </a:p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Could ESA support with other means ? (travel, in-kind contributions,…)</a:t>
            </a:r>
          </a:p>
          <a:p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772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A26A8F-D7D9-8CE8-643F-4BCF26936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866188"/>
            <a:ext cx="6112987" cy="4584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948AE4-5559-D101-5653-060EF5543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353" y="866187"/>
            <a:ext cx="6112987" cy="45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37291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6AA67823-AB11-4C2B-8D34-BC63FAC8D624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1B2B1F32-0869-4E70-95F0-DD1D08A8AFC1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8F05BAB2-BE42-419F-A679-AC1342FCD50B}"/>
    </a:ext>
  </a:extLst>
</a:theme>
</file>

<file path=ppt/theme/theme5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25DD4EE8-CEC2-4097-877B-2881619AB218}" vid="{3EAF496E-73B5-4530-AD30-F997BCCE29B7}"/>
    </a:ext>
  </a:extLst>
</a:theme>
</file>

<file path=ppt/theme/theme6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25DD4EE8-CEC2-4097-877B-2881619AB218}" vid="{3EAF496E-73B5-4530-AD30-F997BCCE29B7}"/>
    </a:ext>
  </a:extLst>
</a:theme>
</file>

<file path=ppt/theme/theme7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2022-12-05T23:00:00+00:00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schemas.microsoft.com/sharepoint/v3/fields"/>
    <ds:schemaRef ds:uri="ddc99d1b-0883-4f2c-a8e6-6d8ebaa0e5d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2253E4B-BB15-4AC1-82DB-CDDE390D8876}">
  <ds:schemaRefs>
    <ds:schemaRef ds:uri="ddc99d1b-0883-4f2c-a8e6-6d8ebaa0e5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5179</TotalTime>
  <Words>517</Words>
  <Application>Microsoft Office PowerPoint</Application>
  <PresentationFormat>Custom</PresentationFormat>
  <Paragraphs>77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ESA Presentation</vt:lpstr>
      <vt:lpstr>ESA Presentation</vt:lpstr>
      <vt:lpstr>ESA_Presentation_CLEAR</vt:lpstr>
      <vt:lpstr>PowerPoint Presentation</vt:lpstr>
      <vt:lpstr>Background </vt:lpstr>
      <vt:lpstr>Background </vt:lpstr>
      <vt:lpstr>Small print </vt:lpstr>
      <vt:lpstr>Next steps – proposed – all input very welcome ! </vt:lpstr>
      <vt:lpstr>ESA working with amateurs 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Andrew James Murrell</dc:creator>
  <cp:keywords/>
  <dc:description/>
  <cp:lastModifiedBy>Frank Zeppenfeldt</cp:lastModifiedBy>
  <cp:revision>23</cp:revision>
  <cp:lastPrinted>2008-08-26T16:26:23Z</cp:lastPrinted>
  <dcterms:created xsi:type="dcterms:W3CDTF">2022-12-06T11:15:03Z</dcterms:created>
  <dcterms:modified xsi:type="dcterms:W3CDTF">2023-09-16T08:29:30Z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Andrew James Murrell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2022-12-05T23:00:00Z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